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8" r:id="rId4"/>
    <p:sldId id="259" r:id="rId5"/>
    <p:sldId id="267" r:id="rId6"/>
    <p:sldId id="268" r:id="rId7"/>
    <p:sldId id="264" r:id="rId8"/>
    <p:sldId id="260" r:id="rId9"/>
    <p:sldId id="261" r:id="rId10"/>
    <p:sldId id="263" r:id="rId11"/>
    <p:sldId id="262" r:id="rId12"/>
    <p:sldId id="266" r:id="rId13"/>
    <p:sldId id="257" r:id="rId14"/>
    <p:sldId id="270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96" d="100"/>
          <a:sy n="96" d="100"/>
        </p:scale>
        <p:origin x="61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20FEA4-2DA8-C5B9-1E00-28F638AA1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A68F80-D627-01D6-4E87-2DDC9E71F3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E2C047-03F7-8871-BF47-09194049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3720E4-3D47-2E5B-133E-9224C4511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50974B-3869-6F77-B713-FF27C3366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0535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A0EB66-514C-466F-23C1-FD55F1C65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7805F2E-91FE-E73C-DA16-2DCDAC9AD5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E72B4A-7C82-E344-71C5-75CBB80D8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79C0AB-279C-0D07-F45B-C1A21C404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3412793-D1D0-3BFF-D9B0-2312D5EDB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2527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FDBDDCB-ACCB-BC3B-25D1-708758B76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8804603-4897-6884-5F32-723C3F2B5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CE6F16-1D06-80DA-270A-7ACAE0C87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197F64-1BB3-46C8-AB3A-EB5EAFF9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A928D5-2B99-21BE-5588-3E0E235DC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195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A67248-6F15-F1EB-AEF5-64DCA1356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907EED-2087-2216-D7D4-964708833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B8DDFA3-75A3-C7C2-0CBD-E32F002E8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D2E434-986F-C656-83CA-4A3DF29D0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599B4D-E220-2B28-4DF7-D085FDC7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5314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AD7E68-EAEF-0F08-DFD4-B7E4D4A01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104061E-9F90-0601-4640-7C2642144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C750C2-AB0E-62DC-40F9-78E8287D2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55E52E-39A1-08F2-9844-2AC0564BF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9699B0-6272-1864-099F-ACA2F02AA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4328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D3ADF4-C200-3A58-BC67-3828EA9FA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E2A240-7192-9F78-07B9-0332E70650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A2A942D-88CB-C942-E89C-352AF619C8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E0AA9B2-E63F-49DC-CE7C-EA464A249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D91902C-8A81-760A-91FA-B72AF7CD3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CB5955E-CE8D-9D96-B326-97997A79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8019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7D8868-8187-C413-CC78-D231A220F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9EE1B6C-7432-5AB0-082D-7643755E4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48FED1A-B666-CDE3-F674-3810CD2D61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942470F-9946-7AC4-3D96-94D1690FC3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937F2D3-4ECF-D639-1906-1E568A4A9B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9744A51-98FC-3103-F9BA-F4B66F536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3EEC8B3-3BAF-28CA-6988-9A6EF13C4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C8FCFEF-E93F-67BF-5F33-AC22E85AA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5263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064C36-9B7B-2DDB-D0A8-246656EBA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50CD4EC-2591-049F-2426-A5242F5CA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2AE7553-673D-0779-F4DB-022D9C839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E98B619-7EC7-529C-C20C-F46D82CD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2000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81F21FE-9AE3-34F6-5A25-D2258C315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5B82539-64E4-DBC0-F468-12848F726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BC1B75-2CFA-8B22-044F-AA4D97DB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0807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B42D88-688C-717E-C032-BC886729B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652CAA-88A2-D00D-EC38-20C599976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38891C0-BE19-CAA0-F3A4-8ADC0E06FF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A0F096F-E723-1382-6D3D-EDAECC469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EDB7DF2-0B2E-C500-315C-4B35C0FC7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53CD9CA-B82B-E22A-5F4B-2E36B2D8A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444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67E76F-566E-39DE-38BB-03339FE2F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8343452-7D77-EE46-9D17-E34760291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9B30F22-4CB6-3773-EDCF-BF84EC94F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832542F-F467-7AC4-8FAE-697A58F18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ED8EEC7-51EF-0F5C-6C13-1F94EFC17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54B28D-F77E-CD8D-1406-A9F1E22DB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5510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A4F8689-77A1-30F5-5955-6F856572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87C16DD-EE92-5FD1-104D-C571F868B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21644F-474A-3473-1135-F247E7EDE1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B6B9E-E05F-46A3-A893-4919C9AD0340}" type="datetimeFigureOut">
              <a:rPr lang="de-DE" smtClean="0"/>
              <a:t>06.05.2023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891BC9-4D8E-44E5-A31E-DD8C8A4CD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8814E7-F62E-C4B1-CC5D-D873D7D746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C2C88-6675-4853-8946-1DDF26584E6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5841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authausen-memorial.org/de/Wissen/Das-Konzentrationslager-Mauthausen-1938-1945/Haeftlingsgruppen" TargetMode="External"/><Relationship Id="rId3" Type="http://schemas.openxmlformats.org/officeDocument/2006/relationships/hyperlink" Target="https://encyclopedia.ushmm.org/content/de/photo/nazi-anti-jewish-propaganda" TargetMode="External"/><Relationship Id="rId7" Type="http://schemas.openxmlformats.org/officeDocument/2006/relationships/hyperlink" Target="https://www.bpb.de/kurz-knapp/hintergrund-aktuell/156904/1933-reichstag-verabschiedet-ermaechtigungsgesetz/" TargetMode="External"/><Relationship Id="rId2" Type="http://schemas.openxmlformats.org/officeDocument/2006/relationships/hyperlink" Target="https://www.dhm.de/lemo/bestand/objekt/9600376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wr.de/swr2/wissen/zivilcourage-im-nationalsozialismus-104.html" TargetMode="External"/><Relationship Id="rId5" Type="http://schemas.openxmlformats.org/officeDocument/2006/relationships/hyperlink" Target="https://commons.wikimedia.org/wiki/File:Heidelberg_Castle_and_Bridge.jpg" TargetMode="External"/><Relationship Id="rId4" Type="http://schemas.openxmlformats.org/officeDocument/2006/relationships/hyperlink" Target="https://www.yadvashem.org/de/holocaust/about/nazi-germany-1933-39/antisemitism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.m.wikipedia.org/wiki/Datei:WW2_Holocaust_Europe_map-de.png" TargetMode="External"/><Relationship Id="rId2" Type="http://schemas.openxmlformats.org/officeDocument/2006/relationships/hyperlink" Target="https://museenkoeln.de/ns-dokumentationszentrum/default.aspx?s=39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undestag.de/besuche/ausstellungen/verfassung/tafel22/tafel22-199844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eMO Objekt - &quot;Der ewige Jude&quot;, 1938">
            <a:extLst>
              <a:ext uri="{FF2B5EF4-FFF2-40B4-BE49-F238E27FC236}">
                <a16:creationId xmlns:a16="http://schemas.microsoft.com/office/drawing/2014/main" id="{A47C5B39-0B29-C726-6B62-C03B63B22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7942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tisemitische NS-Propaganda | Holocaust-Enzyklopädie">
            <a:extLst>
              <a:ext uri="{FF2B5EF4-FFF2-40B4-BE49-F238E27FC236}">
                <a16:creationId xmlns:a16="http://schemas.microsoft.com/office/drawing/2014/main" id="{0FC61B6A-D81F-3104-2B9E-9A0452EAD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2812" y="0"/>
            <a:ext cx="49291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6418D59-C952-DF2B-39AF-8D811097E7AF}"/>
              </a:ext>
            </a:extLst>
          </p:cNvPr>
          <p:cNvSpPr txBox="1"/>
          <p:nvPr/>
        </p:nvSpPr>
        <p:spPr>
          <a:xfrm>
            <a:off x="4277718" y="6659066"/>
            <a:ext cx="10330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Bild 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073E353-8F9A-0E8F-E9EF-C31D393CDAD5}"/>
              </a:ext>
            </a:extLst>
          </p:cNvPr>
          <p:cNvSpPr txBox="1"/>
          <p:nvPr/>
        </p:nvSpPr>
        <p:spPr>
          <a:xfrm>
            <a:off x="11614517" y="6528261"/>
            <a:ext cx="10330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Bild 2</a:t>
            </a:r>
          </a:p>
        </p:txBody>
      </p:sp>
    </p:spTree>
    <p:extLst>
      <p:ext uri="{BB962C8B-B14F-4D97-AF65-F5344CB8AC3E}">
        <p14:creationId xmlns:p14="http://schemas.microsoft.com/office/powerpoint/2010/main" val="3941701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7BD94E-CD99-DB08-F168-3F5888CF7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u="sng" dirty="0"/>
              <a:t>Homosexuelle: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71317B-3D23-101F-D557-8A5389E95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832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EE4BEA-C9F9-F5CB-8476-A7B1DFC66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u="sng" dirty="0"/>
              <a:t>Sinti und Roma: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662EEA-CC05-F0D3-406C-B0305BF3F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1120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F8FA93A6-5A95-FCFC-DEF6-F5F7EB0557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8178" y="0"/>
            <a:ext cx="824098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D0441CB3-59C9-F8D7-6DEC-0E04D496D8C5}"/>
              </a:ext>
            </a:extLst>
          </p:cNvPr>
          <p:cNvSpPr txBox="1"/>
          <p:nvPr/>
        </p:nvSpPr>
        <p:spPr>
          <a:xfrm>
            <a:off x="10459163" y="6596390"/>
            <a:ext cx="8236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Bild 5</a:t>
            </a:r>
          </a:p>
        </p:txBody>
      </p:sp>
    </p:spTree>
    <p:extLst>
      <p:ext uri="{BB962C8B-B14F-4D97-AF65-F5344CB8AC3E}">
        <p14:creationId xmlns:p14="http://schemas.microsoft.com/office/powerpoint/2010/main" val="3875197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0076A7-20C3-2A58-263F-D16E89A1E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u="sng" dirty="0"/>
              <a:t>Quellen:</a:t>
            </a:r>
            <a:r>
              <a:rPr lang="de-DE" dirty="0"/>
              <a:t>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8586EC-D44E-A871-1FC3-613A6EB72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de-DE" dirty="0"/>
              <a:t>Bild 1: </a:t>
            </a:r>
          </a:p>
          <a:p>
            <a:pPr marL="0" indent="0">
              <a:buNone/>
            </a:pPr>
            <a:r>
              <a:rPr lang="de-DE" dirty="0">
                <a:hlinkClick r:id="rId2"/>
              </a:rPr>
              <a:t>https://www.dhm.de/lemo/bestand/objekt/96003766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Bild 2:</a:t>
            </a:r>
          </a:p>
          <a:p>
            <a:pPr marL="0" indent="0">
              <a:buNone/>
            </a:pPr>
            <a:r>
              <a:rPr lang="de-DE" dirty="0">
                <a:hlinkClick r:id="rId3"/>
              </a:rPr>
              <a:t>https://encyclopedia.ushmm.org/content/de/photo/nazi-anti-jewish-propaganda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Bild 3:</a:t>
            </a:r>
          </a:p>
          <a:p>
            <a:pPr marL="0" indent="0">
              <a:buNone/>
            </a:pPr>
            <a:r>
              <a:rPr lang="de-DE" dirty="0">
                <a:hlinkClick r:id="rId4"/>
              </a:rPr>
              <a:t>https://www.yadvashem.org/de/holocaust/about/nazi-germany-1933-39/antisemitism.html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Bild 4:</a:t>
            </a:r>
          </a:p>
          <a:p>
            <a:pPr marL="0" indent="0">
              <a:buNone/>
            </a:pPr>
            <a:r>
              <a:rPr lang="de-DE" dirty="0">
                <a:hlinkClick r:id="rId5"/>
              </a:rPr>
              <a:t>https://commons.wikimedia.org/wiki/File:Heidelberg_Castle_and_Bridge.jpg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Bild 5:</a:t>
            </a:r>
          </a:p>
          <a:p>
            <a:pPr marL="0" indent="0">
              <a:buNone/>
            </a:pPr>
            <a:r>
              <a:rPr lang="de-DE" dirty="0">
                <a:hlinkClick r:id="rId6"/>
              </a:rPr>
              <a:t>https://www.swr.de/swr2/wissen/zivilcourage-im-nationalsozialismus-104.html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Bild 5:</a:t>
            </a:r>
          </a:p>
          <a:p>
            <a:pPr marL="0" indent="0">
              <a:buNone/>
            </a:pPr>
            <a:r>
              <a:rPr lang="de-DE" dirty="0">
                <a:hlinkClick r:id="rId7"/>
              </a:rPr>
              <a:t>https://www.bpb.de/kurz-knapp/hintergrund-aktuell/156904/1933-reichstag-verabschiedet-ermaechtigungsgesetz/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Bild 6:</a:t>
            </a:r>
          </a:p>
          <a:p>
            <a:pPr marL="0" indent="0">
              <a:buNone/>
            </a:pPr>
            <a:r>
              <a:rPr lang="de-DE" dirty="0">
                <a:hlinkClick r:id="rId8"/>
              </a:rPr>
              <a:t>https://www.mauthausen-memorial.org/de/Wissen/Das-Konzentrationslager-Mauthausen-1938-1945/Haeftlingsgruppen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6327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344BAB-7993-8330-DD62-5077B6254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2487"/>
            <a:ext cx="10515600" cy="5494476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Bild 7: </a:t>
            </a:r>
          </a:p>
          <a:p>
            <a:pPr marL="0" indent="0">
              <a:buNone/>
            </a:pPr>
            <a:r>
              <a:rPr lang="de-DE" dirty="0">
                <a:hlinkClick r:id="rId2"/>
              </a:rPr>
              <a:t>https://museenkoeln.de/ns-dokumentationszentrum/default.aspx?s=392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Bild 8:</a:t>
            </a:r>
          </a:p>
          <a:p>
            <a:pPr marL="0" indent="0">
              <a:buNone/>
            </a:pPr>
            <a:r>
              <a:rPr lang="de-DE" dirty="0">
                <a:hlinkClick r:id="rId3"/>
              </a:rPr>
              <a:t>https://de.m.wikipedia.org/wiki/Datei:WW2_Holocaust_Europe_map-de.png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Folie 3:</a:t>
            </a:r>
          </a:p>
          <a:p>
            <a:pPr marL="0" indent="0">
              <a:buNone/>
            </a:pPr>
            <a:r>
              <a:rPr lang="de-DE" dirty="0">
                <a:hlinkClick r:id="rId4"/>
              </a:rPr>
              <a:t>https://www.bundestag.de/besuche/ausstellungen/verfassung/tafel22/tafel22-199844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2212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103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4D216DD-ADAC-D0BE-7805-7542CFE4F5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59"/>
          <a:stretch/>
        </p:blipFill>
        <p:spPr bwMode="auto">
          <a:xfrm>
            <a:off x="-10" y="-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AD45A78-04A4-FDCB-3168-5DECA4FC85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80" y="1764319"/>
            <a:ext cx="9144000" cy="2900518"/>
          </a:xfrm>
        </p:spPr>
        <p:txBody>
          <a:bodyPr>
            <a:normAutofit fontScale="90000"/>
          </a:bodyPr>
          <a:lstStyle/>
          <a:p>
            <a:r>
              <a:rPr lang="de-DE" b="1" dirty="0">
                <a:solidFill>
                  <a:srgbClr val="FFFFFF"/>
                </a:solidFill>
              </a:rPr>
              <a:t>Die Verfolgung von Minderheiten im National-Sozialismus</a:t>
            </a:r>
            <a:br>
              <a:rPr lang="de-DE" dirty="0">
                <a:solidFill>
                  <a:srgbClr val="FFFFFF"/>
                </a:solidFill>
              </a:rPr>
            </a:br>
            <a:r>
              <a:rPr lang="de-DE" sz="4000" b="1" dirty="0">
                <a:solidFill>
                  <a:srgbClr val="FFFFFF"/>
                </a:solidFill>
              </a:rPr>
              <a:t>In Bezug auf Heidelberg</a:t>
            </a:r>
            <a:br>
              <a:rPr lang="de-DE" sz="6000" dirty="0">
                <a:solidFill>
                  <a:srgbClr val="FFFFFF"/>
                </a:solidFill>
              </a:rPr>
            </a:br>
            <a:r>
              <a:rPr lang="de-DE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3C1162-8A61-D623-0649-5A80651538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80" y="4088088"/>
            <a:ext cx="9144000" cy="1098395"/>
          </a:xfrm>
        </p:spPr>
        <p:txBody>
          <a:bodyPr>
            <a:normAutofit/>
          </a:bodyPr>
          <a:lstStyle/>
          <a:p>
            <a:r>
              <a:rPr lang="de-DE" sz="1600" dirty="0">
                <a:solidFill>
                  <a:srgbClr val="FFFFFF"/>
                </a:solidFill>
              </a:rPr>
              <a:t>Von Matias Mas Viehl </a:t>
            </a:r>
          </a:p>
          <a:p>
            <a:r>
              <a:rPr lang="de-DE" sz="1600" dirty="0">
                <a:solidFill>
                  <a:srgbClr val="FFFFFF"/>
                </a:solidFill>
              </a:rPr>
              <a:t>In GGK bei Herr Grötzinger</a:t>
            </a:r>
          </a:p>
          <a:p>
            <a:r>
              <a:rPr lang="de-DE" sz="1600" dirty="0">
                <a:solidFill>
                  <a:srgbClr val="FFFFFF"/>
                </a:solidFill>
              </a:rPr>
              <a:t>TGI 12.1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1C74714-B347-AD55-D251-680E32DE2AAD}"/>
              </a:ext>
            </a:extLst>
          </p:cNvPr>
          <p:cNvSpPr txBox="1"/>
          <p:nvPr/>
        </p:nvSpPr>
        <p:spPr>
          <a:xfrm>
            <a:off x="11701317" y="6596388"/>
            <a:ext cx="18354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Bild 1</a:t>
            </a:r>
          </a:p>
        </p:txBody>
      </p:sp>
    </p:spTree>
    <p:extLst>
      <p:ext uri="{BB962C8B-B14F-4D97-AF65-F5344CB8AC3E}">
        <p14:creationId xmlns:p14="http://schemas.microsoft.com/office/powerpoint/2010/main" val="5049164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AA1A56-C83D-5EEE-5346-5E2F3F922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u="sng" dirty="0"/>
              <a:t>Gliederung: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451FA7-ACBB-B0F6-8E0A-2B3F00F6C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1.   Wiederholung </a:t>
            </a:r>
          </a:p>
          <a:p>
            <a:pPr marL="0" indent="0">
              <a:buNone/>
            </a:pPr>
            <a:r>
              <a:rPr lang="de-DE" dirty="0"/>
              <a:t>2.   Definition von Minderheiten im NS</a:t>
            </a:r>
          </a:p>
          <a:p>
            <a:pPr marL="0" indent="0">
              <a:buNone/>
            </a:pPr>
            <a:r>
              <a:rPr lang="de-DE" dirty="0"/>
              <a:t>3.   Bedeutung des Themas</a:t>
            </a:r>
          </a:p>
          <a:p>
            <a:pPr marL="0" indent="0">
              <a:buNone/>
            </a:pPr>
            <a:r>
              <a:rPr lang="de-DE" dirty="0"/>
              <a:t>4.   Die Verfolgten</a:t>
            </a:r>
          </a:p>
          <a:p>
            <a:pPr marL="0" indent="0">
              <a:buNone/>
            </a:pPr>
            <a:r>
              <a:rPr lang="de-DE" dirty="0"/>
              <a:t>5.   Widerstand gegen den NS in Heidelberg</a:t>
            </a:r>
          </a:p>
          <a:p>
            <a:pPr marL="0" indent="0">
              <a:buNone/>
            </a:pPr>
            <a:r>
              <a:rPr lang="de-DE" dirty="0"/>
              <a:t>6.   Denkmäler in Heidelberg</a:t>
            </a:r>
          </a:p>
          <a:p>
            <a:pPr marL="0" indent="0">
              <a:buNone/>
            </a:pPr>
            <a:r>
              <a:rPr lang="de-DE" dirty="0"/>
              <a:t>7.   Fazit</a:t>
            </a:r>
          </a:p>
          <a:p>
            <a:pPr marL="0" indent="0">
              <a:buNone/>
            </a:pPr>
            <a:r>
              <a:rPr lang="de-DE" dirty="0"/>
              <a:t>8.   Quellen</a:t>
            </a:r>
          </a:p>
        </p:txBody>
      </p:sp>
    </p:spTree>
    <p:extLst>
      <p:ext uri="{BB962C8B-B14F-4D97-AF65-F5344CB8AC3E}">
        <p14:creationId xmlns:p14="http://schemas.microsoft.com/office/powerpoint/2010/main" val="67388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6" name="Rectangle 108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1933: Reichstag verabschiedet Ermächtigungsgesetz | Hintergrund aktuell |  bpb.de">
            <a:extLst>
              <a:ext uri="{FF2B5EF4-FFF2-40B4-BE49-F238E27FC236}">
                <a16:creationId xmlns:a16="http://schemas.microsoft.com/office/drawing/2014/main" id="{AED4D5AA-6F98-46BE-75A8-07C63A1CE4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/>
        </p:blipFill>
        <p:spPr bwMode="auto">
          <a:xfrm>
            <a:off x="2522358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87" name="Rectangle 108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4CB5BDA-D77B-A2C1-31EE-BE32EF0BC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de-DE" sz="4000" b="1" u="sng"/>
              <a:t>Wiederholung:</a:t>
            </a:r>
          </a:p>
        </p:txBody>
      </p:sp>
      <p:sp>
        <p:nvSpPr>
          <p:cNvPr id="1065" name="Inhaltsplatzhalter 2">
            <a:extLst>
              <a:ext uri="{FF2B5EF4-FFF2-40B4-BE49-F238E27FC236}">
                <a16:creationId xmlns:a16="http://schemas.microsoft.com/office/drawing/2014/main" id="{40B36299-A9AB-0C7D-0216-5C4B989EC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de-DE" sz="1600" dirty="0"/>
              <a:t>Ernennung Hitlers zum Reichskanzler 1933</a:t>
            </a:r>
          </a:p>
          <a:p>
            <a:r>
              <a:rPr lang="de-DE" sz="1600" dirty="0"/>
              <a:t>Viel Propaganda und Straßenterror durch National-Sozialisten</a:t>
            </a:r>
          </a:p>
          <a:p>
            <a:r>
              <a:rPr lang="de-DE" sz="1600" dirty="0"/>
              <a:t>Auflösung des Reichtags durch Hindenburg</a:t>
            </a:r>
          </a:p>
          <a:p>
            <a:r>
              <a:rPr lang="de-DE" sz="1600" dirty="0"/>
              <a:t>Aussetzung der Grundrechte </a:t>
            </a:r>
          </a:p>
          <a:p>
            <a:r>
              <a:rPr lang="de-DE" sz="1600" dirty="0"/>
              <a:t>Errichtung erster Konzentrationslager</a:t>
            </a:r>
          </a:p>
          <a:p>
            <a:r>
              <a:rPr lang="de-DE" sz="1600" dirty="0"/>
              <a:t>Einführung des Ermächtigungsgesetz</a:t>
            </a:r>
          </a:p>
          <a:p>
            <a:r>
              <a:rPr lang="de-DE" sz="1600" dirty="0"/>
              <a:t>Beginn von Verfolgung und Entrechtung</a:t>
            </a:r>
          </a:p>
          <a:p>
            <a:r>
              <a:rPr lang="de-DE" sz="1600" dirty="0"/>
              <a:t>Überfall Polens im September 1939</a:t>
            </a:r>
          </a:p>
          <a:p>
            <a:r>
              <a:rPr lang="de-DE" sz="1600" dirty="0"/>
              <a:t>Ende des Krieges September 1945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7198FEC-EB0B-DDFC-6F85-A2840FF5A4C7}"/>
              </a:ext>
            </a:extLst>
          </p:cNvPr>
          <p:cNvSpPr txBox="1"/>
          <p:nvPr/>
        </p:nvSpPr>
        <p:spPr>
          <a:xfrm>
            <a:off x="11665419" y="6523048"/>
            <a:ext cx="5235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chemeClr val="bg1"/>
                </a:solidFill>
              </a:rPr>
              <a:t>Bild 2         </a:t>
            </a:r>
          </a:p>
        </p:txBody>
      </p:sp>
    </p:spTree>
    <p:extLst>
      <p:ext uri="{BB962C8B-B14F-4D97-AF65-F5344CB8AC3E}">
        <p14:creationId xmlns:p14="http://schemas.microsoft.com/office/powerpoint/2010/main" val="538614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57C4FF-220D-25EE-ED66-E114AABDB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u="sng" dirty="0"/>
              <a:t>Definition von Minderheiten im NS: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4E6164-73E0-D5AD-DBBD-F4711C93ED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Bevölkerungsgruppen mit anderer Ethnizität, Religion, sexueller Orientierung und politischer Überzeugungen</a:t>
            </a:r>
          </a:p>
          <a:p>
            <a:r>
              <a:rPr lang="de-DE" dirty="0"/>
              <a:t>Verfolgung von Minderheiten aufgrund von nationalistischen, rassistischen, antisemitischen Propaganda</a:t>
            </a:r>
          </a:p>
          <a:p>
            <a:r>
              <a:rPr lang="de-DE" dirty="0"/>
              <a:t>Juden, politische Gegner, Homosexuelle und Sinti &amp; Roma</a:t>
            </a:r>
          </a:p>
        </p:txBody>
      </p:sp>
    </p:spTree>
    <p:extLst>
      <p:ext uri="{BB962C8B-B14F-4D97-AF65-F5344CB8AC3E}">
        <p14:creationId xmlns:p14="http://schemas.microsoft.com/office/powerpoint/2010/main" val="1472448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18C849-6AD4-B78F-529A-F8982B998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u="sng" dirty="0"/>
              <a:t>Bedeutung des Themas: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444091-ED6D-C4CD-B6EC-E97974610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Erinnerungskultur</a:t>
            </a:r>
          </a:p>
          <a:p>
            <a:r>
              <a:rPr lang="de-DE" dirty="0"/>
              <a:t>Toleranz und Respekt</a:t>
            </a:r>
          </a:p>
          <a:p>
            <a:r>
              <a:rPr lang="de-DE" dirty="0"/>
              <a:t>Menschenrechte</a:t>
            </a:r>
          </a:p>
          <a:p>
            <a:r>
              <a:rPr lang="de-DE" dirty="0"/>
              <a:t>Politische Bildung</a:t>
            </a:r>
          </a:p>
          <a:p>
            <a:r>
              <a:rPr lang="de-DE" dirty="0"/>
              <a:t>Lokale Geschichte</a:t>
            </a:r>
          </a:p>
        </p:txBody>
      </p:sp>
    </p:spTree>
    <p:extLst>
      <p:ext uri="{BB962C8B-B14F-4D97-AF65-F5344CB8AC3E}">
        <p14:creationId xmlns:p14="http://schemas.microsoft.com/office/powerpoint/2010/main" val="2674142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07" name="Rectangle 2106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50AEA8D-B870-B4F9-5475-235ABDEC2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>
            <a:normAutofit/>
          </a:bodyPr>
          <a:lstStyle/>
          <a:p>
            <a:br>
              <a:rPr lang="en-US" sz="4000" b="1" u="sng" dirty="0"/>
            </a:br>
            <a:r>
              <a:rPr lang="en-US" sz="4000" b="1" u="sng" dirty="0"/>
              <a:t>Die </a:t>
            </a:r>
            <a:r>
              <a:rPr lang="en-US" sz="4000" b="1" u="sng" dirty="0" err="1"/>
              <a:t>Verfolgten</a:t>
            </a:r>
            <a:r>
              <a:rPr lang="en-US" sz="4000" b="1" u="sng" dirty="0"/>
              <a:t>:</a:t>
            </a:r>
          </a:p>
        </p:txBody>
      </p:sp>
      <p:sp>
        <p:nvSpPr>
          <p:cNvPr id="2102" name="Inhaltsplatzhalter 3">
            <a:extLst>
              <a:ext uri="{FF2B5EF4-FFF2-40B4-BE49-F238E27FC236}">
                <a16:creationId xmlns:a16="http://schemas.microsoft.com/office/drawing/2014/main" id="{1071BCDF-2320-CAD8-2F1A-3C791B6CD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r>
              <a:rPr lang="de-DE" sz="2000" dirty="0"/>
              <a:t>Juden</a:t>
            </a:r>
          </a:p>
          <a:p>
            <a:r>
              <a:rPr lang="de-DE" sz="2000" dirty="0"/>
              <a:t>Politische Gegner</a:t>
            </a:r>
          </a:p>
          <a:p>
            <a:r>
              <a:rPr lang="de-DE" sz="2000" dirty="0"/>
              <a:t>Homosexuelle</a:t>
            </a:r>
          </a:p>
          <a:p>
            <a:r>
              <a:rPr lang="de-DE" sz="2000" dirty="0"/>
              <a:t>Sinti und Roma</a:t>
            </a:r>
          </a:p>
          <a:p>
            <a:endParaRPr lang="de-DE" sz="2000" dirty="0"/>
          </a:p>
        </p:txBody>
      </p:sp>
      <p:pic>
        <p:nvPicPr>
          <p:cNvPr id="7" name="Picture 6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701F8C0A-1318-4771-CDBA-B8D7E623BB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05"/>
          <a:stretch/>
        </p:blipFill>
        <p:spPr bwMode="auto">
          <a:xfrm>
            <a:off x="7199440" y="10"/>
            <a:ext cx="4992560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8D7C68D-E8F7-5243-A118-4A84CCB5CD02}"/>
              </a:ext>
            </a:extLst>
          </p:cNvPr>
          <p:cNvSpPr txBox="1"/>
          <p:nvPr/>
        </p:nvSpPr>
        <p:spPr>
          <a:xfrm>
            <a:off x="11608697" y="6596390"/>
            <a:ext cx="887895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100" dirty="0"/>
              <a:t>Bild 3</a:t>
            </a:r>
          </a:p>
        </p:txBody>
      </p:sp>
    </p:spTree>
    <p:extLst>
      <p:ext uri="{BB962C8B-B14F-4D97-AF65-F5344CB8AC3E}">
        <p14:creationId xmlns:p14="http://schemas.microsoft.com/office/powerpoint/2010/main" val="1387887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6" name="Rectangle 1041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8BDCF68-B9E7-536A-2CE0-CC7081100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de-DE" sz="4000" b="1" u="sng"/>
              <a:t>Judenverfolgung: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28E0FB-4106-DB84-4B1E-3A03CFD79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/>
              <a:t>1933: Beginn der Entrechtung </a:t>
            </a:r>
          </a:p>
          <a:p>
            <a:pPr marL="0" indent="0">
              <a:buNone/>
            </a:pPr>
            <a:r>
              <a:rPr lang="de-DE" sz="2000" dirty="0"/>
              <a:t>1935: Nürnberger Rassegesetze</a:t>
            </a:r>
          </a:p>
          <a:p>
            <a:pPr marL="0" indent="0">
              <a:buNone/>
            </a:pPr>
            <a:r>
              <a:rPr lang="de-DE" sz="2000" dirty="0"/>
              <a:t>1938: </a:t>
            </a:r>
            <a:r>
              <a:rPr lang="de-DE" sz="2000" dirty="0" err="1"/>
              <a:t>Reichsprognomnacht</a:t>
            </a:r>
            <a:endParaRPr lang="de-DE" sz="2000" dirty="0"/>
          </a:p>
          <a:p>
            <a:pPr marL="0" indent="0">
              <a:buNone/>
            </a:pPr>
            <a:r>
              <a:rPr lang="de-DE" sz="2000" dirty="0"/>
              <a:t>1939: Euthanasiemorde</a:t>
            </a:r>
          </a:p>
          <a:p>
            <a:pPr marL="0" indent="0">
              <a:buNone/>
            </a:pPr>
            <a:r>
              <a:rPr lang="de-DE" sz="2000" dirty="0"/>
              <a:t>1940: Erbau Konzentrationslagern</a:t>
            </a:r>
          </a:p>
          <a:p>
            <a:pPr marL="0" indent="0">
              <a:buNone/>
            </a:pPr>
            <a:r>
              <a:rPr lang="de-DE" sz="2000" dirty="0"/>
              <a:t>1941: Ausreiseverbot</a:t>
            </a:r>
          </a:p>
          <a:p>
            <a:pPr marL="0" indent="0">
              <a:buNone/>
            </a:pPr>
            <a:r>
              <a:rPr lang="de-DE" sz="2000" dirty="0"/>
              <a:t>1942: Endlösungsplan</a:t>
            </a:r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endParaRPr lang="de-DE" sz="2000" dirty="0"/>
          </a:p>
        </p:txBody>
      </p:sp>
      <p:pic>
        <p:nvPicPr>
          <p:cNvPr id="1028" name="Picture 4" descr="NS-Dokumentationszentrum Köln - Jüdisches Schicksal">
            <a:extLst>
              <a:ext uri="{FF2B5EF4-FFF2-40B4-BE49-F238E27FC236}">
                <a16:creationId xmlns:a16="http://schemas.microsoft.com/office/drawing/2014/main" id="{B11D24A2-7E95-9008-C14D-52FAF0D4B7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5" r="34330" b="-1"/>
          <a:stretch/>
        </p:blipFill>
        <p:spPr bwMode="auto">
          <a:xfrm>
            <a:off x="7199440" y="10"/>
            <a:ext cx="4992560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63F4DE93-53C0-A5AC-4036-04DD1BA9A824}"/>
              </a:ext>
            </a:extLst>
          </p:cNvPr>
          <p:cNvSpPr txBox="1"/>
          <p:nvPr/>
        </p:nvSpPr>
        <p:spPr>
          <a:xfrm>
            <a:off x="11705039" y="6596380"/>
            <a:ext cx="8812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1100" dirty="0">
                <a:solidFill>
                  <a:schemeClr val="bg1"/>
                </a:solidFill>
              </a:rPr>
              <a:t>Bild 4</a:t>
            </a:r>
          </a:p>
        </p:txBody>
      </p:sp>
    </p:spTree>
    <p:extLst>
      <p:ext uri="{BB962C8B-B14F-4D97-AF65-F5344CB8AC3E}">
        <p14:creationId xmlns:p14="http://schemas.microsoft.com/office/powerpoint/2010/main" val="2987374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2B41B0-9810-6B90-E737-6174B286F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de-DE" sz="4000" b="1" u="sng"/>
              <a:t>Politische Gegner: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564CC2-EF74-D07B-3ABE-CA0E1BE17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/>
          </a:bodyPr>
          <a:lstStyle/>
          <a:p>
            <a:endParaRPr lang="de-DE" sz="2000" dirty="0"/>
          </a:p>
        </p:txBody>
      </p:sp>
      <p:pic>
        <p:nvPicPr>
          <p:cNvPr id="1028" name="Picture 4" descr="Zivilcourage im Nationalsozialismus | Widerstand im &quot;Dritten Reich&quot; - SWR2">
            <a:extLst>
              <a:ext uri="{FF2B5EF4-FFF2-40B4-BE49-F238E27FC236}">
                <a16:creationId xmlns:a16="http://schemas.microsoft.com/office/drawing/2014/main" id="{D9805680-8AAF-E3E5-8044-9F5003252F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6" r="14462"/>
          <a:stretch/>
        </p:blipFill>
        <p:spPr bwMode="auto">
          <a:xfrm>
            <a:off x="5183500" y="1904282"/>
            <a:ext cx="6170299" cy="422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AE2191E0-B9BB-AE3E-2634-456AB55C1C11}"/>
              </a:ext>
            </a:extLst>
          </p:cNvPr>
          <p:cNvSpPr txBox="1"/>
          <p:nvPr/>
        </p:nvSpPr>
        <p:spPr>
          <a:xfrm>
            <a:off x="10916610" y="6129089"/>
            <a:ext cx="8547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Bild 5</a:t>
            </a:r>
          </a:p>
        </p:txBody>
      </p:sp>
    </p:spTree>
    <p:extLst>
      <p:ext uri="{BB962C8B-B14F-4D97-AF65-F5344CB8AC3E}">
        <p14:creationId xmlns:p14="http://schemas.microsoft.com/office/powerpoint/2010/main" val="589932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423</Words>
  <Application>Microsoft Office PowerPoint</Application>
  <PresentationFormat>Breitbild</PresentationFormat>
  <Paragraphs>78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</vt:lpstr>
      <vt:lpstr>PowerPoint-Präsentation</vt:lpstr>
      <vt:lpstr>Die Verfolgung von Minderheiten im National-Sozialismus In Bezug auf Heidelberg  </vt:lpstr>
      <vt:lpstr>Gliederung:</vt:lpstr>
      <vt:lpstr>Wiederholung:</vt:lpstr>
      <vt:lpstr>Definition von Minderheiten im NS:</vt:lpstr>
      <vt:lpstr>Bedeutung des Themas:</vt:lpstr>
      <vt:lpstr> Die Verfolgten:</vt:lpstr>
      <vt:lpstr>Judenverfolgung:</vt:lpstr>
      <vt:lpstr>Politische Gegner:</vt:lpstr>
      <vt:lpstr>Homosexuelle:</vt:lpstr>
      <vt:lpstr>Sinti und Roma:</vt:lpstr>
      <vt:lpstr>PowerPoint-Präsentation</vt:lpstr>
      <vt:lpstr>Quellen: 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Die Verfolgung von Minderheiten im National-Sozialismus In Bezug auf Heidelberg  </dc:title>
  <dc:creator>Matias Mas Viehl</dc:creator>
  <cp:lastModifiedBy>Matias Mas Viehl</cp:lastModifiedBy>
  <cp:revision>9</cp:revision>
  <dcterms:created xsi:type="dcterms:W3CDTF">2023-03-26T13:18:59Z</dcterms:created>
  <dcterms:modified xsi:type="dcterms:W3CDTF">2023-05-06T08:12:25Z</dcterms:modified>
</cp:coreProperties>
</file>

<file path=docProps/thumbnail.jpeg>
</file>